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handoutMasterIdLst>
    <p:handoutMasterId r:id="rId17"/>
  </p:handoutMasterIdLst>
  <p:sldIdLst>
    <p:sldId id="288" r:id="rId5"/>
    <p:sldId id="273" r:id="rId6"/>
    <p:sldId id="289" r:id="rId7"/>
    <p:sldId id="290" r:id="rId8"/>
    <p:sldId id="291" r:id="rId9"/>
    <p:sldId id="292" r:id="rId10"/>
    <p:sldId id="293" r:id="rId11"/>
    <p:sldId id="294" r:id="rId12"/>
    <p:sldId id="296" r:id="rId13"/>
    <p:sldId id="295" r:id="rId14"/>
    <p:sldId id="297"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1" autoAdjust="0"/>
    <p:restoredTop sz="94694" autoAdjust="0"/>
  </p:normalViewPr>
  <p:slideViewPr>
    <p:cSldViewPr snapToGrid="0">
      <p:cViewPr varScale="1">
        <p:scale>
          <a:sx n="70" d="100"/>
          <a:sy n="70" d="100"/>
        </p:scale>
        <p:origin x="888" y="6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2/18/2025</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CA527-F925-414F-B4F4-8F4244CDDC80}" type="datetimeFigureOut">
              <a:rPr lang="en-US" smtClean="0"/>
              <a:t>2/18/2025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7E2AA-278D-0B48-A5DE-00B1FC5BDAF9}" type="slidenum">
              <a:rPr lang="en-US" smtClean="0"/>
              <a:t>‹#›</a:t>
            </a:fld>
            <a:endParaRPr lang="en-US" dirty="0"/>
          </a:p>
        </p:txBody>
      </p:sp>
    </p:spTree>
    <p:extLst>
      <p:ext uri="{BB962C8B-B14F-4D97-AF65-F5344CB8AC3E}">
        <p14:creationId xmlns:p14="http://schemas.microsoft.com/office/powerpoint/2010/main" val="4266559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2" name="Picture Placeholder 8">
            <a:extLst>
              <a:ext uri="{FF2B5EF4-FFF2-40B4-BE49-F238E27FC236}">
                <a16:creationId xmlns:a16="http://schemas.microsoft.com/office/drawing/2014/main" id="{D56268A4-B555-72BE-6160-318763ECAA6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7" name="Rectangle 6">
            <a:extLst>
              <a:ext uri="{FF2B5EF4-FFF2-40B4-BE49-F238E27FC236}">
                <a16:creationId xmlns:a16="http://schemas.microsoft.com/office/drawing/2014/main" id="{12D44DBA-D665-923B-A38C-C68A9C039EA9}"/>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400"/>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pic>
        <p:nvPicPr>
          <p:cNvPr id="4" name="Picture Placeholder 64">
            <a:extLst>
              <a:ext uri="{FF2B5EF4-FFF2-40B4-BE49-F238E27FC236}">
                <a16:creationId xmlns:a16="http://schemas.microsoft.com/office/drawing/2014/main" id="{7C62E1FE-8CAE-1FE1-6A91-DFE7F1D87083}"/>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266219"/>
            <a:ext cx="10389243" cy="1424470"/>
          </a:xfrm>
        </p:spPr>
        <p:txBody>
          <a:bodyPr anchor="ctr"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779325"/>
            <a:ext cx="3490732" cy="4297680"/>
          </a:xfrm>
        </p:spPr>
        <p:txBody>
          <a:bodyPr tIns="274320">
            <a:normAutofit/>
          </a:bodyPr>
          <a:lstStyle>
            <a:lvl1pPr marL="0" indent="0">
              <a:spcBef>
                <a:spcPts val="1000"/>
              </a:spcBef>
              <a:spcAft>
                <a:spcPts val="1000"/>
              </a:spcAft>
              <a:buNone/>
              <a:defRPr sz="1800"/>
            </a:lvl1pPr>
            <a:lvl2pPr marL="228600" indent="0">
              <a:spcBef>
                <a:spcPts val="1000"/>
              </a:spcBef>
              <a:spcAft>
                <a:spcPts val="1000"/>
              </a:spcAft>
              <a:buNone/>
              <a:defRPr sz="1800"/>
            </a:lvl2pPr>
            <a:lvl3pPr marL="685800" indent="0">
              <a:spcBef>
                <a:spcPts val="1000"/>
              </a:spcBef>
              <a:spcAft>
                <a:spcPts val="1000"/>
              </a:spcAft>
              <a:buNone/>
              <a:defRPr sz="1800"/>
            </a:lvl3pPr>
            <a:lvl4pPr marL="1143000" indent="0">
              <a:spcBef>
                <a:spcPts val="1000"/>
              </a:spcBef>
              <a:spcAft>
                <a:spcPts val="1000"/>
              </a:spcAft>
              <a:buNone/>
              <a:defRPr sz="1800"/>
            </a:lvl4pPr>
            <a:lvl5pPr marL="1600200" indent="0">
              <a:spcBef>
                <a:spcPts val="1000"/>
              </a:spcBef>
              <a:spcAft>
                <a:spcPts val="10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502552" y="1779325"/>
            <a:ext cx="6724891" cy="4297680"/>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2/18/2025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3">
    <p:spTree>
      <p:nvGrpSpPr>
        <p:cNvPr id="1" name=""/>
        <p:cNvGrpSpPr/>
        <p:nvPr/>
      </p:nvGrpSpPr>
      <p:grpSpPr>
        <a:xfrm>
          <a:off x="0" y="0"/>
          <a:ext cx="0" cy="0"/>
          <a:chOff x="0" y="0"/>
          <a:chExt cx="0" cy="0"/>
        </a:xfrm>
      </p:grpSpPr>
      <p:pic>
        <p:nvPicPr>
          <p:cNvPr id="8" name="Picture Placeholder 17">
            <a:extLst>
              <a:ext uri="{FF2B5EF4-FFF2-40B4-BE49-F238E27FC236}">
                <a16:creationId xmlns:a16="http://schemas.microsoft.com/office/drawing/2014/main" id="{32B61A96-5F36-8895-B920-FC12FD76DC53}"/>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9" name="Rectangle 8">
            <a:extLst>
              <a:ext uri="{FF2B5EF4-FFF2-40B4-BE49-F238E27FC236}">
                <a16:creationId xmlns:a16="http://schemas.microsoft.com/office/drawing/2014/main" id="{8774BC39-6D56-474E-28BE-99260516AB0C}"/>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73070" y="914400"/>
            <a:ext cx="10045861" cy="1146680"/>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23687" y="2288614"/>
            <a:ext cx="5382228" cy="3475578"/>
          </a:xfrm>
        </p:spPr>
        <p:txBody>
          <a:bodyPr>
            <a:normAutofit/>
          </a:bodyPr>
          <a:lstStyle>
            <a:lvl1pPr marL="0" indent="0">
              <a:spcBef>
                <a:spcPts val="1000"/>
              </a:spcBef>
              <a:spcAft>
                <a:spcPts val="0"/>
              </a:spcAft>
              <a:buNone/>
              <a:defRPr sz="1800"/>
            </a:lvl1pPr>
            <a:lvl2pPr marL="685800">
              <a:spcBef>
                <a:spcPts val="600"/>
              </a:spcBef>
              <a:spcAft>
                <a:spcPts val="600"/>
              </a:spcAft>
              <a:defRPr sz="1800"/>
            </a:lvl2pPr>
            <a:lvl3pPr marL="1143000">
              <a:spcBef>
                <a:spcPts val="600"/>
              </a:spcBef>
              <a:spcAft>
                <a:spcPts val="600"/>
              </a:spcAft>
              <a:defRPr sz="1800"/>
            </a:lvl3pPr>
            <a:lvl4pPr marL="1600200">
              <a:spcBef>
                <a:spcPts val="600"/>
              </a:spcBef>
              <a:spcAft>
                <a:spcPts val="600"/>
              </a:spcAft>
              <a:defRPr sz="1800"/>
            </a:lvl4pPr>
            <a:lvl5pPr marL="20574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451790" y="2288614"/>
            <a:ext cx="3108960" cy="3475578"/>
          </a:xfrm>
        </p:spPr>
        <p:txBody>
          <a:bodyPr tIns="91440">
            <a:normAutofit/>
          </a:bodyPr>
          <a:lstStyle>
            <a:lvl1pPr marL="0" indent="0">
              <a:lnSpc>
                <a:spcPct val="150000"/>
              </a:lnSpc>
              <a:spcBef>
                <a:spcPts val="1000"/>
              </a:spcBef>
              <a:spcAft>
                <a:spcPts val="600"/>
              </a:spcAft>
              <a:buNone/>
              <a:defRPr sz="1800"/>
            </a:lvl1pPr>
            <a:lvl2pPr marL="228600" indent="0">
              <a:lnSpc>
                <a:spcPct val="100000"/>
              </a:lnSpc>
              <a:spcBef>
                <a:spcPts val="1000"/>
              </a:spcBef>
              <a:spcAft>
                <a:spcPts val="600"/>
              </a:spcAft>
              <a:buNone/>
              <a:defRPr sz="1800"/>
            </a:lvl2pPr>
            <a:lvl3pPr marL="6858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2/18/2025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3" name="Picture Placeholder 64">
            <a:extLst>
              <a:ext uri="{FF2B5EF4-FFF2-40B4-BE49-F238E27FC236}">
                <a16:creationId xmlns:a16="http://schemas.microsoft.com/office/drawing/2014/main" id="{55E792AE-CF37-9DD8-2703-49480775F029}"/>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133629"/>
            <a:ext cx="10515600" cy="1325563"/>
          </a:xfrm>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914400" y="1779325"/>
            <a:ext cx="10361676" cy="4297680"/>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2/18/2025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pic>
        <p:nvPicPr>
          <p:cNvPr id="7" name="Picture Placeholder 13">
            <a:extLst>
              <a:ext uri="{FF2B5EF4-FFF2-40B4-BE49-F238E27FC236}">
                <a16:creationId xmlns:a16="http://schemas.microsoft.com/office/drawing/2014/main" id="{A1BB4149-7987-3EF4-952D-2271B4DD8AB1}"/>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07B335AD-7A4B-841B-52BC-8FF32D99D749}"/>
              </a:ext>
              <a:ext uri="{C183D7F6-B498-43B3-948B-1728B52AA6E4}">
                <adec:decorative xmlns:adec="http://schemas.microsoft.com/office/drawing/2017/decorative" val="1"/>
              </a:ext>
            </a:extLst>
          </p:cNvPr>
          <p:cNvSpPr/>
          <p:nvPr userDrawn="1"/>
        </p:nvSpPr>
        <p:spPr>
          <a:xfrm>
            <a:off x="3799368" y="0"/>
            <a:ext cx="4593265"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4143375" y="92597"/>
            <a:ext cx="3905250" cy="3032567"/>
          </a:xfrm>
        </p:spPr>
        <p:txBody>
          <a:bodyPr anchor="b">
            <a:noAutofit/>
          </a:bodyPr>
          <a:lstStyle>
            <a:lvl1pPr algn="ctr">
              <a:defRPr/>
            </a:lvl1pPr>
          </a:lstStyle>
          <a:p>
            <a:r>
              <a:rPr lang="en-US" dirty="0"/>
              <a:t>Click to add title</a:t>
            </a:r>
          </a:p>
        </p:txBody>
      </p:sp>
      <p:sp>
        <p:nvSpPr>
          <p:cNvPr id="10" name="Text Placeholder 9">
            <a:extLst>
              <a:ext uri="{FF2B5EF4-FFF2-40B4-BE49-F238E27FC236}">
                <a16:creationId xmlns:a16="http://schemas.microsoft.com/office/drawing/2014/main" id="{A13E19FD-68BB-0F8D-21CF-9E48B806073F}"/>
              </a:ext>
            </a:extLst>
          </p:cNvPr>
          <p:cNvSpPr>
            <a:spLocks noGrp="1"/>
          </p:cNvSpPr>
          <p:nvPr>
            <p:ph type="body" sz="quarter" idx="10" hasCustomPrompt="1"/>
          </p:nvPr>
        </p:nvSpPr>
        <p:spPr>
          <a:xfrm>
            <a:off x="4143375" y="4004321"/>
            <a:ext cx="3905250" cy="2743200"/>
          </a:xfrm>
        </p:spPr>
        <p:txBody>
          <a:bodyPr>
            <a:normAutofit/>
          </a:bodyPr>
          <a:lstStyle>
            <a:lvl1pPr marL="0" indent="0" algn="ctr">
              <a:buNone/>
              <a:defRPr sz="18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2">
    <p:spTree>
      <p:nvGrpSpPr>
        <p:cNvPr id="1" name=""/>
        <p:cNvGrpSpPr/>
        <p:nvPr/>
      </p:nvGrpSpPr>
      <p:grpSpPr>
        <a:xfrm>
          <a:off x="0" y="0"/>
          <a:ext cx="0" cy="0"/>
          <a:chOff x="0" y="0"/>
          <a:chExt cx="0" cy="0"/>
        </a:xfrm>
      </p:grpSpPr>
      <p:pic>
        <p:nvPicPr>
          <p:cNvPr id="7" name="Picture Placeholder 38">
            <a:extLst>
              <a:ext uri="{FF2B5EF4-FFF2-40B4-BE49-F238E27FC236}">
                <a16:creationId xmlns:a16="http://schemas.microsoft.com/office/drawing/2014/main" id="{31550E6E-10D6-E75A-F6B1-8800DAC2CBFB}"/>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73038" y="1457865"/>
            <a:ext cx="3200400" cy="4580626"/>
          </a:xfrm>
        </p:spPr>
        <p:txBody>
          <a:bodyPr anchor="t">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4796287" y="1457864"/>
            <a:ext cx="4986068" cy="4580627"/>
          </a:xfrm>
        </p:spPr>
        <p:txBody>
          <a:bodyPr tIns="45720" anchor="t" anchorCtr="0">
            <a:normAutofit/>
          </a:bodyPr>
          <a:lstStyle>
            <a:lvl1pPr marL="0" indent="0">
              <a:lnSpc>
                <a:spcPct val="150000"/>
              </a:lnSpc>
              <a:spcBef>
                <a:spcPts val="1000"/>
              </a:spcBef>
              <a:spcAft>
                <a:spcPts val="1200"/>
              </a:spcAft>
              <a:buNone/>
              <a:defRPr sz="2400"/>
            </a:lvl1pPr>
            <a:lvl2pPr>
              <a:lnSpc>
                <a:spcPct val="150000"/>
              </a:lnSpc>
              <a:spcBef>
                <a:spcPts val="1000"/>
              </a:spcBef>
              <a:spcAft>
                <a:spcPts val="1200"/>
              </a:spcAft>
              <a:defRPr sz="2000"/>
            </a:lvl2pPr>
            <a:lvl3pPr>
              <a:lnSpc>
                <a:spcPct val="150000"/>
              </a:lnSpc>
              <a:spcBef>
                <a:spcPts val="1000"/>
              </a:spcBef>
              <a:spcAft>
                <a:spcPts val="1200"/>
              </a:spcAft>
              <a:defRPr sz="1800"/>
            </a:lvl3pPr>
            <a:lvl4pPr>
              <a:lnSpc>
                <a:spcPct val="150000"/>
              </a:lnSpc>
              <a:spcBef>
                <a:spcPts val="1000"/>
              </a:spcBef>
              <a:spcAft>
                <a:spcPts val="1200"/>
              </a:spcAft>
              <a:defRPr sz="1600"/>
            </a:lvl4pPr>
            <a:lvl5pPr>
              <a:lnSpc>
                <a:spcPct val="150000"/>
              </a:lnSpc>
              <a:spcBef>
                <a:spcPts val="1000"/>
              </a:spcBef>
              <a:spcAft>
                <a:spcPts val="1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2/18/2025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61F88592-24FD-96EC-ADB3-C0B7682DF9A5}"/>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918259" y="798653"/>
            <a:ext cx="5166167" cy="5289630"/>
          </a:xfrm>
          <a:solidFill>
            <a:schemeClr val="bg1">
              <a:alpha val="95000"/>
            </a:schemeClr>
          </a:solidFill>
        </p:spPr>
        <p:txBody>
          <a:bodyPr lIns="274320" rIns="274320" anchor="ctr">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6084424" y="787077"/>
            <a:ext cx="5166167" cy="5289631"/>
          </a:xfrm>
          <a:solidFill>
            <a:schemeClr val="bg1">
              <a:alpha val="95000"/>
            </a:schemeClr>
          </a:solidFill>
        </p:spPr>
        <p:txBody>
          <a:bodyPr>
            <a:noAutofit/>
          </a:bodyPr>
          <a:lstStyle>
            <a:lvl1pPr marL="342900" indent="-342900" algn="ctr">
              <a:buFont typeface="Arial" panose="020B0604020202020204" pitchFamily="34" charset="0"/>
              <a:buChar char="•"/>
              <a:defRPr sz="20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2/18/2025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pic>
        <p:nvPicPr>
          <p:cNvPr id="8" name="Picture Placeholder 13">
            <a:extLst>
              <a:ext uri="{FF2B5EF4-FFF2-40B4-BE49-F238E27FC236}">
                <a16:creationId xmlns:a16="http://schemas.microsoft.com/office/drawing/2014/main" id="{BD017017-3234-8C24-B9FC-80FB1120D156}"/>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CC226FA8-C264-7189-EEA0-5264009074FF}"/>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296135" y="1124887"/>
            <a:ext cx="4480560" cy="2352356"/>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296135" y="3571197"/>
            <a:ext cx="4476967" cy="2123547"/>
          </a:xfrm>
        </p:spPr>
        <p:txBody>
          <a:bodyPr>
            <a:no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1329545" y="1148037"/>
            <a:ext cx="4365199" cy="4546707"/>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2/18/2025</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2418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pic>
        <p:nvPicPr>
          <p:cNvPr id="7" name="Picture Placeholder 17">
            <a:extLst>
              <a:ext uri="{FF2B5EF4-FFF2-40B4-BE49-F238E27FC236}">
                <a16:creationId xmlns:a16="http://schemas.microsoft.com/office/drawing/2014/main" id="{28B211FD-99D2-B373-669F-6E0F8E5B336F}"/>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8" name="Rectangle 7">
            <a:extLst>
              <a:ext uri="{FF2B5EF4-FFF2-40B4-BE49-F238E27FC236}">
                <a16:creationId xmlns:a16="http://schemas.microsoft.com/office/drawing/2014/main" id="{C4079EDA-1B98-E3C1-23AD-7FB6F39FE268}"/>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616598" y="995425"/>
            <a:ext cx="8958805" cy="1077230"/>
          </a:xfrm>
        </p:spPr>
        <p:txBody>
          <a:bodyPr anchor="b" anchorCtr="0">
            <a:noAutofit/>
          </a:bodyPr>
          <a:lstStyle>
            <a:lvl1pPr algn="ctr">
              <a:defRPr sz="3600"/>
            </a:lvl1pPr>
          </a:lstStyle>
          <a:p>
            <a:r>
              <a:rPr lang="en-US" dirty="0"/>
              <a:t>Click to add title</a:t>
            </a:r>
          </a:p>
        </p:txBody>
      </p:sp>
      <p:sp>
        <p:nvSpPr>
          <p:cNvPr id="9" name="Content Placeholder 2">
            <a:extLst>
              <a:ext uri="{FF2B5EF4-FFF2-40B4-BE49-F238E27FC236}">
                <a16:creationId xmlns:a16="http://schemas.microsoft.com/office/drawing/2014/main" id="{76BDAEBE-3A0C-BBCD-A1F0-E1F1E07000E1}"/>
              </a:ext>
            </a:extLst>
          </p:cNvPr>
          <p:cNvSpPr>
            <a:spLocks noGrp="1"/>
          </p:cNvSpPr>
          <p:nvPr>
            <p:ph sz="half" idx="14" hasCustomPrompt="1"/>
          </p:nvPr>
        </p:nvSpPr>
        <p:spPr>
          <a:xfrm>
            <a:off x="1616599" y="2257061"/>
            <a:ext cx="8958804" cy="3541853"/>
          </a:xfrm>
        </p:spPr>
        <p:txBody>
          <a:bodyPr>
            <a:normAutofit/>
          </a:bodyPr>
          <a:lstStyle>
            <a:lvl1pPr marL="0" indent="0">
              <a:spcBef>
                <a:spcPts val="1000"/>
              </a:spcBef>
              <a:spcAft>
                <a:spcPts val="10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2/18/2025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pic>
        <p:nvPicPr>
          <p:cNvPr id="4" name="Picture Placeholder 5">
            <a:extLst>
              <a:ext uri="{FF2B5EF4-FFF2-40B4-BE49-F238E27FC236}">
                <a16:creationId xmlns:a16="http://schemas.microsoft.com/office/drawing/2014/main" id="{236F3DDC-7FF8-F6A3-16EA-A01E7F79536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524" y="0"/>
            <a:ext cx="12188952" cy="6858000"/>
          </a:xfrm>
          <a:prstGeom prst="rect">
            <a:avLst/>
          </a:prstGeom>
        </p:spPr>
      </p:pic>
      <p:sp>
        <p:nvSpPr>
          <p:cNvPr id="9" name="Title 33">
            <a:extLst>
              <a:ext uri="{FF2B5EF4-FFF2-40B4-BE49-F238E27FC236}">
                <a16:creationId xmlns:a16="http://schemas.microsoft.com/office/drawing/2014/main" id="{E728EBB2-9164-AC06-6682-9505D88F9535}"/>
              </a:ext>
              <a:ext uri="{C183D7F6-B498-43B3-948B-1728B52AA6E4}">
                <adec:decorative xmlns:adec="http://schemas.microsoft.com/office/drawing/2017/decorative" val="1"/>
              </a:ext>
            </a:extLst>
          </p:cNvPr>
          <p:cNvSpPr txBox="1">
            <a:spLocks/>
          </p:cNvSpPr>
          <p:nvPr userDrawn="1"/>
        </p:nvSpPr>
        <p:spPr>
          <a:xfrm>
            <a:off x="915924" y="777240"/>
            <a:ext cx="6115497" cy="5303520"/>
          </a:xfrm>
          <a:prstGeom prst="rect">
            <a:avLst/>
          </a:prstGeom>
          <a:solidFill>
            <a:schemeClr val="bg1">
              <a:alpha val="95000"/>
            </a:schemeClr>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416937" y="879674"/>
            <a:ext cx="5377406" cy="2550005"/>
          </a:xfrm>
        </p:spPr>
        <p:txBody>
          <a:bodyPr anchor="b" anchorCtr="0">
            <a:noAutofit/>
          </a:bodyPr>
          <a:lstStyle>
            <a:lvl1pPr>
              <a:defRPr sz="3600"/>
            </a:lvl1pPr>
          </a:lstStyle>
          <a:p>
            <a:r>
              <a:rPr lang="en-US" dirty="0"/>
              <a:t>Click to add title</a:t>
            </a:r>
          </a:p>
        </p:txBody>
      </p:sp>
      <p:sp>
        <p:nvSpPr>
          <p:cNvPr id="13" name="Text Placeholder 12">
            <a:extLst>
              <a:ext uri="{FF2B5EF4-FFF2-40B4-BE49-F238E27FC236}">
                <a16:creationId xmlns:a16="http://schemas.microsoft.com/office/drawing/2014/main" id="{53BA3AA6-E309-C0C7-B2C6-3705384B7067}"/>
              </a:ext>
            </a:extLst>
          </p:cNvPr>
          <p:cNvSpPr>
            <a:spLocks noGrp="1"/>
          </p:cNvSpPr>
          <p:nvPr>
            <p:ph type="body" sz="quarter" idx="13" hasCustomPrompt="1"/>
          </p:nvPr>
        </p:nvSpPr>
        <p:spPr>
          <a:xfrm>
            <a:off x="1417638" y="3576900"/>
            <a:ext cx="4126635" cy="2233613"/>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2/18/2025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pic>
        <p:nvPicPr>
          <p:cNvPr id="8" name="Picture Placeholder 5">
            <a:extLst>
              <a:ext uri="{FF2B5EF4-FFF2-40B4-BE49-F238E27FC236}">
                <a16:creationId xmlns:a16="http://schemas.microsoft.com/office/drawing/2014/main" id="{540E5FCC-3981-FB51-F0ED-B8BAB5C45A20}"/>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3BCE2C9E-7BC3-0EB6-EBE4-26EE33A1F2A3}"/>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269357" y="891251"/>
            <a:ext cx="9653286" cy="1158254"/>
          </a:xfrm>
        </p:spPr>
        <p:txBody>
          <a:bodyPr anchor="b" anchorCtr="0">
            <a:noAutofit/>
          </a:bodyPr>
          <a:lstStyle>
            <a:lvl1pPr algn="ctr">
              <a:defRPr sz="3600"/>
            </a:lvl1pPr>
          </a:lstStyle>
          <a:p>
            <a:r>
              <a:rPr lang="en-US" dirty="0"/>
              <a:t>Click to add title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2/18/2025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ECB36301-48E6-AF64-5055-0CCA79474EAE}"/>
              </a:ext>
            </a:extLst>
          </p:cNvPr>
          <p:cNvSpPr>
            <a:spLocks noGrp="1"/>
          </p:cNvSpPr>
          <p:nvPr>
            <p:ph sz="half" idx="13" hasCustomPrompt="1"/>
          </p:nvPr>
        </p:nvSpPr>
        <p:spPr>
          <a:xfrm>
            <a:off x="1400540" y="2257062"/>
            <a:ext cx="406271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5F973906-E48D-CA3F-3E96-205D2E688DC5}"/>
              </a:ext>
            </a:extLst>
          </p:cNvPr>
          <p:cNvSpPr>
            <a:spLocks noGrp="1"/>
          </p:cNvSpPr>
          <p:nvPr>
            <p:ph sz="half" idx="14" hasCustomPrompt="1"/>
          </p:nvPr>
        </p:nvSpPr>
        <p:spPr>
          <a:xfrm>
            <a:off x="6588311" y="2257061"/>
            <a:ext cx="420315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8" name="Picture Placeholder 44">
            <a:extLst>
              <a:ext uri="{FF2B5EF4-FFF2-40B4-BE49-F238E27FC236}">
                <a16:creationId xmlns:a16="http://schemas.microsoft.com/office/drawing/2014/main" id="{07AB38AA-85DC-3DF3-4ED4-B78FB670FFA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8F2DD44F-3200-BF06-94F9-C6A07EAD76B9}"/>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92361" y="777240"/>
            <a:ext cx="10007278" cy="1283843"/>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47029" y="2261313"/>
            <a:ext cx="3275746" cy="3653350"/>
          </a:xfrm>
        </p:spPr>
        <p:txBody>
          <a:bodyPr>
            <a:normAutofit/>
          </a:bodyPr>
          <a:lstStyle>
            <a:lvl1pPr marL="0" indent="0">
              <a:lnSpc>
                <a:spcPct val="100000"/>
              </a:lnSpc>
              <a:spcBef>
                <a:spcPts val="1000"/>
              </a:spcBef>
              <a:spcAft>
                <a:spcPts val="600"/>
              </a:spcAft>
              <a:buNone/>
              <a:defRPr sz="1800"/>
            </a:lvl1pPr>
            <a:lvl2pPr marL="228600" indent="0">
              <a:lnSpc>
                <a:spcPct val="100000"/>
              </a:lnSpc>
              <a:spcBef>
                <a:spcPts val="1000"/>
              </a:spcBef>
              <a:spcAft>
                <a:spcPts val="600"/>
              </a:spcAft>
              <a:buNone/>
              <a:defRPr sz="1800"/>
            </a:lvl2pPr>
            <a:lvl3pPr marL="9144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2/18/2025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C2AA9CA0-D45C-FE27-D4E4-DD219364E4FB}"/>
              </a:ext>
            </a:extLst>
          </p:cNvPr>
          <p:cNvSpPr>
            <a:spLocks noGrp="1"/>
          </p:cNvSpPr>
          <p:nvPr>
            <p:ph sz="half" idx="13" hasCustomPrompt="1"/>
          </p:nvPr>
        </p:nvSpPr>
        <p:spPr>
          <a:xfrm>
            <a:off x="5150734" y="2261313"/>
            <a:ext cx="5594236" cy="3653350"/>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F1219773-33FA-E4F9-4EAE-0764613F6213}"/>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92817C37-9292-1CF3-6529-DEF7174273E0}"/>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061275" y="1134320"/>
            <a:ext cx="4803494" cy="1956122"/>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061275" y="3418271"/>
            <a:ext cx="4803494" cy="2305409"/>
          </a:xfrm>
        </p:spPr>
        <p:txBody>
          <a:bodyPr>
            <a:noAutofit/>
          </a:bodyPr>
          <a:lstStyle>
            <a:lvl1pPr marL="0" indent="0" algn="l">
              <a:spcAft>
                <a:spcPts val="1000"/>
              </a:spcAft>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2" name="Picture Placeholder 11">
            <a:extLst>
              <a:ext uri="{FF2B5EF4-FFF2-40B4-BE49-F238E27FC236}">
                <a16:creationId xmlns:a16="http://schemas.microsoft.com/office/drawing/2014/main" id="{E5D7B0DF-23EB-406B-9FAA-0182626A919B}"/>
              </a:ext>
            </a:extLst>
          </p:cNvPr>
          <p:cNvSpPr>
            <a:spLocks noGrp="1"/>
          </p:cNvSpPr>
          <p:nvPr>
            <p:ph type="pic" sz="quarter" idx="13"/>
          </p:nvPr>
        </p:nvSpPr>
        <p:spPr>
          <a:xfrm>
            <a:off x="1308563" y="1146638"/>
            <a:ext cx="4389120" cy="4572000"/>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2/18/2025</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563727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2/18/2025</a:t>
            </a:fld>
            <a:endParaRPr lang="en-US" dirty="0"/>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59" r:id="rId4"/>
    <p:sldLayoutId id="2147483650" r:id="rId5"/>
    <p:sldLayoutId id="2147483652" r:id="rId6"/>
    <p:sldLayoutId id="2147483662" r:id="rId7"/>
    <p:sldLayoutId id="2147483663" r:id="rId8"/>
    <p:sldLayoutId id="2147483649" r:id="rId9"/>
    <p:sldLayoutId id="2147483666" r:id="rId10"/>
    <p:sldLayoutId id="2147483664" r:id="rId11"/>
    <p:sldLayoutId id="2147483665"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ctrTitle"/>
          </p:nvPr>
        </p:nvSpPr>
        <p:spPr>
          <a:xfrm>
            <a:off x="1524000" y="2286000"/>
            <a:ext cx="9144000" cy="2286000"/>
          </a:xfrm>
          <a:noFill/>
        </p:spPr>
        <p:txBody>
          <a:bodyPr>
            <a:noAutofit/>
          </a:bodyPr>
          <a:lstStyle/>
          <a:p>
            <a:r>
              <a:rPr lang="en-US" dirty="0"/>
              <a:t>The Scrum-Agile Approach</a:t>
            </a:r>
          </a:p>
        </p:txBody>
      </p:sp>
    </p:spTree>
    <p:extLst>
      <p:ext uri="{BB962C8B-B14F-4D97-AF65-F5344CB8AC3E}">
        <p14:creationId xmlns:p14="http://schemas.microsoft.com/office/powerpoint/2010/main" val="2083028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F69470-EBFA-D3B5-475E-BE91458254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0D80A6-8BCC-A342-6DCF-2F6F18FC3CB9}"/>
              </a:ext>
            </a:extLst>
          </p:cNvPr>
          <p:cNvSpPr>
            <a:spLocks noGrp="1"/>
          </p:cNvSpPr>
          <p:nvPr>
            <p:ph type="title"/>
          </p:nvPr>
        </p:nvSpPr>
        <p:spPr>
          <a:xfrm>
            <a:off x="1073070" y="914400"/>
            <a:ext cx="10045861" cy="1146680"/>
          </a:xfrm>
        </p:spPr>
        <p:txBody>
          <a:bodyPr anchor="b">
            <a:normAutofit/>
          </a:bodyPr>
          <a:lstStyle/>
          <a:p>
            <a:r>
              <a:rPr lang="en-US" dirty="0"/>
              <a:t>Conclusion</a:t>
            </a:r>
          </a:p>
        </p:txBody>
      </p:sp>
      <p:sp>
        <p:nvSpPr>
          <p:cNvPr id="3" name="Content Placeholder 2">
            <a:extLst>
              <a:ext uri="{FF2B5EF4-FFF2-40B4-BE49-F238E27FC236}">
                <a16:creationId xmlns:a16="http://schemas.microsoft.com/office/drawing/2014/main" id="{D7BCE03B-93B2-2AE8-09D8-A10767733AE2}"/>
              </a:ext>
            </a:extLst>
          </p:cNvPr>
          <p:cNvSpPr>
            <a:spLocks noGrp="1"/>
          </p:cNvSpPr>
          <p:nvPr>
            <p:ph sz="half" idx="1"/>
          </p:nvPr>
        </p:nvSpPr>
        <p:spPr>
          <a:xfrm>
            <a:off x="956604" y="2061080"/>
            <a:ext cx="10162328" cy="3703112"/>
          </a:xfrm>
        </p:spPr>
        <p:txBody>
          <a:bodyPr>
            <a:normAutofit/>
          </a:bodyPr>
          <a:lstStyle/>
          <a:p>
            <a:r>
              <a:rPr lang="en-US" sz="2400" dirty="0"/>
              <a:t>While the waterfall approach is situational and can work in certain situations, the agile and scrum approach allows for adaptability, accountability, and effective communication. The communication keeps everyone on the same page as each other even as the project constantly evolves. This allows for everyone to be aware of their successes, failures, and what seems to be holding them back. The adaptability is a massive benefit of the approach, allowing for constant change that can improve the project overall.</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952730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B34838-99FE-F529-BEFD-C8B56D64A1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F7EC2F-C9CF-FB7D-F780-05A7EA85B65E}"/>
              </a:ext>
            </a:extLst>
          </p:cNvPr>
          <p:cNvSpPr>
            <a:spLocks noGrp="1"/>
          </p:cNvSpPr>
          <p:nvPr>
            <p:ph type="title"/>
          </p:nvPr>
        </p:nvSpPr>
        <p:spPr>
          <a:xfrm>
            <a:off x="1073070" y="914400"/>
            <a:ext cx="10045861" cy="1146680"/>
          </a:xfrm>
        </p:spPr>
        <p:txBody>
          <a:bodyPr anchor="b">
            <a:normAutofit/>
          </a:bodyPr>
          <a:lstStyle/>
          <a:p>
            <a:r>
              <a:rPr lang="en-US" dirty="0"/>
              <a:t>Citations</a:t>
            </a:r>
          </a:p>
        </p:txBody>
      </p:sp>
      <p:sp>
        <p:nvSpPr>
          <p:cNvPr id="3" name="Content Placeholder 2">
            <a:extLst>
              <a:ext uri="{FF2B5EF4-FFF2-40B4-BE49-F238E27FC236}">
                <a16:creationId xmlns:a16="http://schemas.microsoft.com/office/drawing/2014/main" id="{55DA6AC9-554D-A49C-6391-E027E38C5EBA}"/>
              </a:ext>
            </a:extLst>
          </p:cNvPr>
          <p:cNvSpPr>
            <a:spLocks noGrp="1"/>
          </p:cNvSpPr>
          <p:nvPr>
            <p:ph sz="half" idx="1"/>
          </p:nvPr>
        </p:nvSpPr>
        <p:spPr>
          <a:xfrm>
            <a:off x="956604" y="2061080"/>
            <a:ext cx="10162328" cy="3703112"/>
          </a:xfrm>
        </p:spPr>
        <p:txBody>
          <a:bodyPr>
            <a:normAutofit/>
          </a:bodyPr>
          <a:lstStyle/>
          <a:p>
            <a:pPr marL="342900" indent="-342900">
              <a:buFont typeface="Arial" panose="020B0604020202020204" pitchFamily="34" charset="0"/>
              <a:buChar char="•"/>
            </a:pPr>
            <a:r>
              <a:rPr lang="en-US" dirty="0">
                <a:effectLst/>
              </a:rPr>
              <a:t>Nieto-Rodriguez, A. (2023, October 16). </a:t>
            </a:r>
            <a:r>
              <a:rPr lang="en-US" i="1" dirty="0">
                <a:effectLst/>
              </a:rPr>
              <a:t>It’s time to end the battle between Waterfall and Agile</a:t>
            </a:r>
            <a:r>
              <a:rPr lang="en-US" dirty="0">
                <a:effectLst/>
              </a:rPr>
              <a:t>. Harvard Business Review. https://hbr.org/2023/10/its-time-to-end-the-battle-between-waterfall-and-agile </a:t>
            </a:r>
          </a:p>
          <a:p>
            <a:pPr marL="342900" indent="-342900">
              <a:buFont typeface="Arial" panose="020B0604020202020204" pitchFamily="34" charset="0"/>
              <a:buChar char="•"/>
            </a:pPr>
            <a:r>
              <a:rPr lang="en-US" dirty="0">
                <a:effectLst/>
              </a:rPr>
              <a:t>Donato, H. (2023, November 14). </a:t>
            </a:r>
            <a:r>
              <a:rPr lang="en-US" i="1" dirty="0">
                <a:effectLst/>
              </a:rPr>
              <a:t>What are the phases of Scrum?</a:t>
            </a:r>
            <a:r>
              <a:rPr lang="en-US" dirty="0">
                <a:effectLst/>
              </a:rPr>
              <a:t>. Project Management Software for Marketing l </a:t>
            </a:r>
            <a:r>
              <a:rPr lang="en-US" dirty="0" err="1">
                <a:effectLst/>
              </a:rPr>
              <a:t>Workamajig</a:t>
            </a:r>
            <a:r>
              <a:rPr lang="en-US" dirty="0">
                <a:effectLst/>
              </a:rPr>
              <a:t>. https://www.workamajig.com/blog/scrum-methodology-guide/scrum-phases </a:t>
            </a:r>
          </a:p>
          <a:p>
            <a:pPr marL="342900" indent="-342900">
              <a:buFont typeface="Arial" panose="020B0604020202020204" pitchFamily="34" charset="0"/>
              <a:buChar char="•"/>
            </a:pPr>
            <a:r>
              <a:rPr lang="en-US" dirty="0">
                <a:effectLst/>
              </a:rPr>
              <a:t>Landau, P. (2023, July 10). </a:t>
            </a:r>
            <a:r>
              <a:rPr lang="en-US" i="1" dirty="0">
                <a:effectLst/>
              </a:rPr>
              <a:t>Scrum team roles: A quick guide</a:t>
            </a:r>
            <a:r>
              <a:rPr lang="en-US" dirty="0">
                <a:effectLst/>
              </a:rPr>
              <a:t>. </a:t>
            </a:r>
            <a:r>
              <a:rPr lang="en-US" dirty="0" err="1">
                <a:effectLst/>
              </a:rPr>
              <a:t>ProjectManager</a:t>
            </a:r>
            <a:r>
              <a:rPr lang="en-US" dirty="0">
                <a:effectLst/>
              </a:rPr>
              <a:t>. https://www.projectmanager.com/blog/scrum-roles-the-anatomy-of-a-scrum-team </a:t>
            </a:r>
          </a:p>
          <a:p>
            <a:pPr marL="342900" indent="-342900">
              <a:buFont typeface="Arial" panose="020B0604020202020204" pitchFamily="34" charset="0"/>
              <a:buChar char="•"/>
            </a:pPr>
            <a:r>
              <a:rPr lang="en-US" dirty="0">
                <a:effectLst/>
              </a:rPr>
              <a:t>Aftab, Z. (2024, July 1). </a:t>
            </a:r>
            <a:r>
              <a:rPr lang="en-US" i="1" dirty="0">
                <a:effectLst/>
              </a:rPr>
              <a:t>What is Scrum Development Strategy &amp; its 5 stages? - </a:t>
            </a:r>
            <a:r>
              <a:rPr lang="en-US" i="1" dirty="0" err="1">
                <a:effectLst/>
              </a:rPr>
              <a:t>hapy</a:t>
            </a:r>
            <a:r>
              <a:rPr lang="en-US" i="1" dirty="0">
                <a:effectLst/>
              </a:rPr>
              <a:t> co</a:t>
            </a:r>
            <a:r>
              <a:rPr lang="en-US" dirty="0">
                <a:effectLst/>
              </a:rPr>
              <a:t>. A Product Building Agency. https://hapy.co/journal/what-is-scrum/ </a:t>
            </a:r>
          </a:p>
          <a:p>
            <a:pPr marL="342900" indent="-342900">
              <a:buFont typeface="Arial" panose="020B0604020202020204" pitchFamily="34" charset="0"/>
              <a:buChar char="•"/>
            </a:pPr>
            <a:endParaRPr lang="en-US" dirty="0">
              <a:effectLst/>
            </a:endParaRP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043434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838200" y="266219"/>
            <a:ext cx="10389243" cy="831061"/>
          </a:xfrm>
        </p:spPr>
        <p:txBody>
          <a:bodyPr anchor="ctr">
            <a:normAutofit/>
          </a:bodyPr>
          <a:lstStyle/>
          <a:p>
            <a:r>
              <a:rPr lang="en-US" dirty="0"/>
              <a:t>The Key Roles</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sz="half" idx="1"/>
          </p:nvPr>
        </p:nvSpPr>
        <p:spPr>
          <a:xfrm>
            <a:off x="154745" y="914400"/>
            <a:ext cx="11915335" cy="5162605"/>
          </a:xfrm>
        </p:spPr>
        <p:txBody>
          <a:bodyPr>
            <a:normAutofit lnSpcReduction="10000"/>
          </a:bodyPr>
          <a:lstStyle/>
          <a:p>
            <a:r>
              <a:rPr lang="en-US" sz="2400" dirty="0"/>
              <a:t>The product owner: </a:t>
            </a:r>
          </a:p>
          <a:p>
            <a:pPr marL="342900" indent="-342900">
              <a:buFont typeface="Arial" panose="020B0604020202020204" pitchFamily="34" charset="0"/>
              <a:buChar char="•"/>
            </a:pPr>
            <a:r>
              <a:rPr lang="en-US" sz="1600" dirty="0"/>
              <a:t>The voice between the stakeholders and the development team. </a:t>
            </a:r>
          </a:p>
          <a:p>
            <a:pPr marL="342900" indent="-342900">
              <a:buFont typeface="Arial" panose="020B0604020202020204" pitchFamily="34" charset="0"/>
              <a:buChar char="•"/>
            </a:pPr>
            <a:r>
              <a:rPr lang="en-US" sz="1600" dirty="0"/>
              <a:t>Translates the desires of the stakeholders into readable and understandable tasks and stories that the team can implement</a:t>
            </a:r>
          </a:p>
          <a:p>
            <a:pPr marL="342900" indent="-342900">
              <a:buFont typeface="Arial" panose="020B0604020202020204" pitchFamily="34" charset="0"/>
              <a:buChar char="•"/>
            </a:pPr>
            <a:r>
              <a:rPr lang="en-US" sz="1600" dirty="0"/>
              <a:t>Prioritizes what needs to be worked on first before other tasks</a:t>
            </a:r>
          </a:p>
          <a:p>
            <a:r>
              <a:rPr lang="en-US" sz="2400" dirty="0"/>
              <a:t>The Scrum Master:</a:t>
            </a:r>
          </a:p>
          <a:p>
            <a:pPr marL="285750" indent="-285750">
              <a:buFont typeface="Arial" panose="020B0604020202020204" pitchFamily="34" charset="0"/>
              <a:buChar char="•"/>
            </a:pPr>
            <a:r>
              <a:rPr lang="en-US" sz="1600" dirty="0"/>
              <a:t>Helps keep the team on track with scrum and agile practices and principles</a:t>
            </a:r>
          </a:p>
          <a:p>
            <a:pPr marL="285750" indent="-285750">
              <a:buFont typeface="Arial" panose="020B0604020202020204" pitchFamily="34" charset="0"/>
              <a:buChar char="•"/>
            </a:pPr>
            <a:r>
              <a:rPr lang="en-US" sz="1600" dirty="0"/>
              <a:t>Removes hinderances for the team</a:t>
            </a:r>
          </a:p>
          <a:p>
            <a:pPr marL="285750" indent="-285750">
              <a:buFont typeface="Arial" panose="020B0604020202020204" pitchFamily="34" charset="0"/>
              <a:buChar char="•"/>
            </a:pPr>
            <a:r>
              <a:rPr lang="en-US" sz="1600" dirty="0"/>
              <a:t>Keeps the productivity level high</a:t>
            </a:r>
          </a:p>
          <a:p>
            <a:pPr marL="285750" indent="-285750">
              <a:buFont typeface="Arial" panose="020B0604020202020204" pitchFamily="34" charset="0"/>
              <a:buChar char="•"/>
            </a:pPr>
            <a:r>
              <a:rPr lang="en-US" sz="1600" dirty="0"/>
              <a:t>Improves the teams performance and practices</a:t>
            </a:r>
          </a:p>
          <a:p>
            <a:pPr marL="285750" indent="-285750">
              <a:buFont typeface="Arial" panose="020B0604020202020204" pitchFamily="34" charset="0"/>
              <a:buChar char="•"/>
            </a:pPr>
            <a:r>
              <a:rPr lang="en-US" sz="1600" dirty="0"/>
              <a:t>Has the responsibility to “ensure the development team focuses without being distracted by an overreaching product owner” (Landau, 2023)</a:t>
            </a:r>
          </a:p>
        </p:txBody>
      </p:sp>
    </p:spTree>
    <p:extLst>
      <p:ext uri="{BB962C8B-B14F-4D97-AF65-F5344CB8AC3E}">
        <p14:creationId xmlns:p14="http://schemas.microsoft.com/office/powerpoint/2010/main" val="2070817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8B3D10-345B-9DF4-D98B-2A02800129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D143A3-F1D3-BC25-B1D9-E7BED0617EB6}"/>
              </a:ext>
            </a:extLst>
          </p:cNvPr>
          <p:cNvSpPr>
            <a:spLocks noGrp="1"/>
          </p:cNvSpPr>
          <p:nvPr>
            <p:ph type="title"/>
          </p:nvPr>
        </p:nvSpPr>
        <p:spPr>
          <a:xfrm>
            <a:off x="838200" y="266219"/>
            <a:ext cx="10389243" cy="831061"/>
          </a:xfrm>
        </p:spPr>
        <p:txBody>
          <a:bodyPr anchor="ctr">
            <a:normAutofit/>
          </a:bodyPr>
          <a:lstStyle/>
          <a:p>
            <a:r>
              <a:rPr lang="en-US" dirty="0"/>
              <a:t>The Key Roles</a:t>
            </a:r>
          </a:p>
        </p:txBody>
      </p:sp>
      <p:sp>
        <p:nvSpPr>
          <p:cNvPr id="3" name="Content Placeholder 2">
            <a:extLst>
              <a:ext uri="{FF2B5EF4-FFF2-40B4-BE49-F238E27FC236}">
                <a16:creationId xmlns:a16="http://schemas.microsoft.com/office/drawing/2014/main" id="{9F556F18-B858-61CB-86C5-4A83FAE666EF}"/>
              </a:ext>
            </a:extLst>
          </p:cNvPr>
          <p:cNvSpPr>
            <a:spLocks noGrp="1"/>
          </p:cNvSpPr>
          <p:nvPr>
            <p:ph sz="half" idx="1"/>
          </p:nvPr>
        </p:nvSpPr>
        <p:spPr>
          <a:xfrm>
            <a:off x="154745" y="914400"/>
            <a:ext cx="11915335" cy="5162605"/>
          </a:xfrm>
        </p:spPr>
        <p:txBody>
          <a:bodyPr>
            <a:normAutofit/>
          </a:bodyPr>
          <a:lstStyle/>
          <a:p>
            <a:r>
              <a:rPr lang="en-US" sz="2400" dirty="0"/>
              <a:t>Development Team:</a:t>
            </a:r>
          </a:p>
          <a:p>
            <a:pPr marL="285750" indent="-285750">
              <a:buFont typeface="Arial" panose="020B0604020202020204" pitchFamily="34" charset="0"/>
              <a:buChar char="•"/>
            </a:pPr>
            <a:r>
              <a:rPr lang="en-US" sz="1600" dirty="0"/>
              <a:t>Is constantly evolving and adapting to the rise of new needs and desires</a:t>
            </a:r>
          </a:p>
          <a:p>
            <a:pPr marL="285750" indent="-285750">
              <a:buFont typeface="Arial" panose="020B0604020202020204" pitchFamily="34" charset="0"/>
              <a:buChar char="•"/>
            </a:pPr>
            <a:r>
              <a:rPr lang="en-US" sz="1600" dirty="0"/>
              <a:t>Collaborates and communicates efficiently and often</a:t>
            </a:r>
          </a:p>
          <a:p>
            <a:pPr marL="285750" indent="-285750">
              <a:buFont typeface="Arial" panose="020B0604020202020204" pitchFamily="34" charset="0"/>
              <a:buChar char="•"/>
            </a:pPr>
            <a:r>
              <a:rPr lang="en-US" sz="1600" dirty="0"/>
              <a:t>Develops professional, working code that aligns with company principles and customer desires</a:t>
            </a:r>
          </a:p>
          <a:p>
            <a:r>
              <a:rPr lang="en-US" sz="2400" dirty="0"/>
              <a:t>The tester:</a:t>
            </a:r>
          </a:p>
          <a:p>
            <a:pPr marL="285750" indent="-285750">
              <a:buFont typeface="Arial" panose="020B0604020202020204" pitchFamily="34" charset="0"/>
              <a:buChar char="•"/>
            </a:pPr>
            <a:r>
              <a:rPr lang="en-US" sz="1600" dirty="0"/>
              <a:t>Communicates effectively and often with the development team to assure that test cases are up to date and work as necessary</a:t>
            </a:r>
          </a:p>
          <a:p>
            <a:pPr marL="285750" indent="-285750">
              <a:buFont typeface="Arial" panose="020B0604020202020204" pitchFamily="34" charset="0"/>
              <a:buChar char="•"/>
            </a:pPr>
            <a:r>
              <a:rPr lang="en-US" sz="1600" dirty="0"/>
              <a:t>Communicates with product owner to make sure test cases align with what is intended</a:t>
            </a:r>
          </a:p>
          <a:p>
            <a:pPr marL="285750" indent="-285750">
              <a:buFont typeface="Arial" panose="020B0604020202020204" pitchFamily="34" charset="0"/>
              <a:buChar char="•"/>
            </a:pPr>
            <a:r>
              <a:rPr lang="en-US" sz="1600" dirty="0"/>
              <a:t>Develops test cases that work with the project, doing it efficiently, and professionally</a:t>
            </a:r>
          </a:p>
          <a:p>
            <a:pPr marL="285750" indent="-285750">
              <a:buFont typeface="Arial" panose="020B0604020202020204" pitchFamily="34" charset="0"/>
              <a:buChar char="•"/>
            </a:pPr>
            <a:r>
              <a:rPr lang="en-US" sz="1600" dirty="0"/>
              <a:t>Adapts and embraces change as change happens</a:t>
            </a:r>
          </a:p>
          <a:p>
            <a:endParaRPr lang="en-US" sz="1400" dirty="0"/>
          </a:p>
          <a:p>
            <a:endParaRPr lang="en-US" sz="1400" dirty="0"/>
          </a:p>
        </p:txBody>
      </p:sp>
    </p:spTree>
    <p:extLst>
      <p:ext uri="{BB962C8B-B14F-4D97-AF65-F5344CB8AC3E}">
        <p14:creationId xmlns:p14="http://schemas.microsoft.com/office/powerpoint/2010/main" val="1538307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085E21-3E90-CA51-2EE7-3EB8279CD2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888A0E-67F2-43FB-D1DD-2D032601F38E}"/>
              </a:ext>
            </a:extLst>
          </p:cNvPr>
          <p:cNvSpPr>
            <a:spLocks noGrp="1"/>
          </p:cNvSpPr>
          <p:nvPr>
            <p:ph type="title"/>
          </p:nvPr>
        </p:nvSpPr>
        <p:spPr>
          <a:xfrm>
            <a:off x="838200" y="266219"/>
            <a:ext cx="10389243" cy="831061"/>
          </a:xfrm>
        </p:spPr>
        <p:txBody>
          <a:bodyPr anchor="ctr">
            <a:normAutofit/>
          </a:bodyPr>
          <a:lstStyle/>
          <a:p>
            <a:r>
              <a:rPr lang="en-US" dirty="0"/>
              <a:t>The Phases of Agile/Scrum</a:t>
            </a:r>
          </a:p>
        </p:txBody>
      </p:sp>
      <p:sp>
        <p:nvSpPr>
          <p:cNvPr id="3" name="Content Placeholder 2">
            <a:extLst>
              <a:ext uri="{FF2B5EF4-FFF2-40B4-BE49-F238E27FC236}">
                <a16:creationId xmlns:a16="http://schemas.microsoft.com/office/drawing/2014/main" id="{A9977386-687B-00E1-C4FF-38767101451C}"/>
              </a:ext>
            </a:extLst>
          </p:cNvPr>
          <p:cNvSpPr>
            <a:spLocks noGrp="1"/>
          </p:cNvSpPr>
          <p:nvPr>
            <p:ph sz="half" idx="1"/>
          </p:nvPr>
        </p:nvSpPr>
        <p:spPr>
          <a:xfrm>
            <a:off x="1" y="914400"/>
            <a:ext cx="12070080" cy="5943600"/>
          </a:xfrm>
        </p:spPr>
        <p:txBody>
          <a:bodyPr>
            <a:normAutofit/>
          </a:bodyPr>
          <a:lstStyle/>
          <a:p>
            <a:r>
              <a:rPr lang="en-US" sz="2000" dirty="0"/>
              <a:t>In the agile approach, there are various phases throughout the lifecycle of the project. These phases include:</a:t>
            </a:r>
          </a:p>
          <a:p>
            <a:r>
              <a:rPr lang="en-US" sz="2000" dirty="0"/>
              <a:t>1.  Gathering and Analyzing information and requirements:</a:t>
            </a:r>
          </a:p>
          <a:p>
            <a:pPr marL="1028700" lvl="2" indent="-342900">
              <a:buFont typeface="Arial" panose="020B0604020202020204" pitchFamily="34" charset="0"/>
              <a:buChar char="•"/>
            </a:pPr>
            <a:r>
              <a:rPr lang="en-US" sz="2000" dirty="0"/>
              <a:t>The requirements are not all gathered at once, but rather through an iterative approach where communication from the stakeholder can make the project evolve as it progresses</a:t>
            </a:r>
          </a:p>
          <a:p>
            <a:pPr marL="1028700" lvl="2" indent="-342900">
              <a:buFont typeface="Arial" panose="020B0604020202020204" pitchFamily="34" charset="0"/>
              <a:buChar char="•"/>
            </a:pPr>
            <a:r>
              <a:rPr lang="en-US" sz="2000" dirty="0"/>
              <a:t>“The team will create the project’s vision, essentially outlining a roadmap with the main objectives, goals, and deliverables” (Donato, 2023)</a:t>
            </a:r>
          </a:p>
          <a:p>
            <a:pPr marL="1028700" lvl="2" indent="-342900">
              <a:buFont typeface="Arial" panose="020B0604020202020204" pitchFamily="34" charset="0"/>
              <a:buChar char="•"/>
            </a:pPr>
            <a:r>
              <a:rPr lang="en-US" sz="2000" dirty="0"/>
              <a:t>Priorities are made and the focus is set</a:t>
            </a:r>
          </a:p>
          <a:p>
            <a:r>
              <a:rPr lang="en-US" sz="2000" dirty="0"/>
              <a:t>2. Planning:</a:t>
            </a:r>
          </a:p>
          <a:p>
            <a:pPr marL="1028700" lvl="2" indent="-342900">
              <a:buFont typeface="Arial" panose="020B0604020202020204" pitchFamily="34" charset="0"/>
              <a:buChar char="•"/>
            </a:pPr>
            <a:r>
              <a:rPr lang="en-US" sz="2000" dirty="0"/>
              <a:t>There is detailed planning for sprints where the team will select what priorities should be worked n first above others</a:t>
            </a:r>
          </a:p>
          <a:p>
            <a:pPr marL="1028700" lvl="2" indent="-342900">
              <a:buFont typeface="Arial" panose="020B0604020202020204" pitchFamily="34" charset="0"/>
              <a:buChar char="•"/>
            </a:pPr>
            <a:r>
              <a:rPr lang="en-US" sz="2000" dirty="0"/>
              <a:t>The team sets a time length for the sprint, and takes on a set number of tasks and stories</a:t>
            </a:r>
          </a:p>
          <a:p>
            <a:pPr marL="1028700" lvl="2" indent="-342900">
              <a:buFont typeface="Arial" panose="020B0604020202020204" pitchFamily="34" charset="0"/>
              <a:buChar char="•"/>
            </a:pPr>
            <a:r>
              <a:rPr lang="en-US" sz="2000" dirty="0"/>
              <a:t>Everyone is made aware of what will be happening so that everyone is prepared and ready to work</a:t>
            </a:r>
          </a:p>
          <a:p>
            <a:endParaRPr lang="en-US" sz="2000" dirty="0"/>
          </a:p>
        </p:txBody>
      </p:sp>
    </p:spTree>
    <p:extLst>
      <p:ext uri="{BB962C8B-B14F-4D97-AF65-F5344CB8AC3E}">
        <p14:creationId xmlns:p14="http://schemas.microsoft.com/office/powerpoint/2010/main" val="2041597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46AB11-236A-A125-7A1F-2E425E0C3A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6CA58E-4668-C48F-7D74-5B2F175F26B6}"/>
              </a:ext>
            </a:extLst>
          </p:cNvPr>
          <p:cNvSpPr>
            <a:spLocks noGrp="1"/>
          </p:cNvSpPr>
          <p:nvPr>
            <p:ph type="title"/>
          </p:nvPr>
        </p:nvSpPr>
        <p:spPr>
          <a:xfrm>
            <a:off x="838200" y="266219"/>
            <a:ext cx="10389243" cy="831061"/>
          </a:xfrm>
        </p:spPr>
        <p:txBody>
          <a:bodyPr anchor="ctr">
            <a:normAutofit/>
          </a:bodyPr>
          <a:lstStyle/>
          <a:p>
            <a:r>
              <a:rPr lang="en-US" dirty="0"/>
              <a:t>The Phases of Agile/Scrum</a:t>
            </a:r>
          </a:p>
        </p:txBody>
      </p:sp>
      <p:sp>
        <p:nvSpPr>
          <p:cNvPr id="3" name="Content Placeholder 2">
            <a:extLst>
              <a:ext uri="{FF2B5EF4-FFF2-40B4-BE49-F238E27FC236}">
                <a16:creationId xmlns:a16="http://schemas.microsoft.com/office/drawing/2014/main" id="{F20D293C-6345-C58B-96CC-57BBB1BBA783}"/>
              </a:ext>
            </a:extLst>
          </p:cNvPr>
          <p:cNvSpPr>
            <a:spLocks noGrp="1"/>
          </p:cNvSpPr>
          <p:nvPr>
            <p:ph sz="half" idx="1"/>
          </p:nvPr>
        </p:nvSpPr>
        <p:spPr>
          <a:xfrm>
            <a:off x="154745" y="914400"/>
            <a:ext cx="11915335" cy="5162605"/>
          </a:xfrm>
        </p:spPr>
        <p:txBody>
          <a:bodyPr>
            <a:normAutofit fontScale="92500" lnSpcReduction="10000"/>
          </a:bodyPr>
          <a:lstStyle/>
          <a:p>
            <a:r>
              <a:rPr lang="en-US" sz="2000" dirty="0"/>
              <a:t>3. Design:</a:t>
            </a:r>
          </a:p>
          <a:p>
            <a:pPr marL="1028700" lvl="2" indent="-342900">
              <a:buFont typeface="Arial" panose="020B0604020202020204" pitchFamily="34" charset="0"/>
              <a:buChar char="•"/>
            </a:pPr>
            <a:r>
              <a:rPr lang="en-US" sz="2000" dirty="0"/>
              <a:t>For the sprint, the team will design the user layout and interface for the features planned in the sprint</a:t>
            </a:r>
          </a:p>
          <a:p>
            <a:r>
              <a:rPr lang="en-US" sz="2000" dirty="0"/>
              <a:t>4.  Development and coding:</a:t>
            </a:r>
          </a:p>
          <a:p>
            <a:pPr marL="1028700" lvl="2" indent="-342900">
              <a:buFont typeface="Arial" panose="020B0604020202020204" pitchFamily="34" charset="0"/>
              <a:buChar char="•"/>
            </a:pPr>
            <a:r>
              <a:rPr lang="en-US" sz="2000" dirty="0"/>
              <a:t>During the sprint, the development team codes to implement the features identified from the tasks and  user story</a:t>
            </a:r>
          </a:p>
          <a:p>
            <a:pPr marL="1028700" lvl="2" indent="-342900">
              <a:buFont typeface="Arial" panose="020B0604020202020204" pitchFamily="34" charset="0"/>
              <a:buChar char="•"/>
            </a:pPr>
            <a:r>
              <a:rPr lang="en-US" sz="2000" dirty="0"/>
              <a:t>The team is constantly communicating during events like the daily stand-up, showing openness and expressing concerns</a:t>
            </a:r>
          </a:p>
          <a:p>
            <a:r>
              <a:rPr lang="en-US" sz="2000" dirty="0"/>
              <a:t>5. Testing: </a:t>
            </a:r>
          </a:p>
          <a:p>
            <a:pPr marL="1028700" lvl="2" indent="-342900">
              <a:buFont typeface="Arial" panose="020B0604020202020204" pitchFamily="34" charset="0"/>
              <a:buChar char="•"/>
            </a:pPr>
            <a:r>
              <a:rPr lang="en-US" sz="2000" dirty="0"/>
              <a:t>The tester will put their test cases to use to make sure that the developed features for the sprint are working as intended</a:t>
            </a:r>
          </a:p>
          <a:p>
            <a:pPr marL="1028700" lvl="2" indent="-342900">
              <a:buFont typeface="Arial" panose="020B0604020202020204" pitchFamily="34" charset="0"/>
              <a:buChar char="•"/>
            </a:pPr>
            <a:r>
              <a:rPr lang="en-US" sz="2000" dirty="0"/>
              <a:t>The tester is communicating with the development team to assure that the test cases run as intended, and to assure that the features run successfully</a:t>
            </a:r>
          </a:p>
          <a:p>
            <a:endParaRPr lang="en-US" sz="2000" dirty="0"/>
          </a:p>
        </p:txBody>
      </p:sp>
    </p:spTree>
    <p:extLst>
      <p:ext uri="{BB962C8B-B14F-4D97-AF65-F5344CB8AC3E}">
        <p14:creationId xmlns:p14="http://schemas.microsoft.com/office/powerpoint/2010/main" val="26490470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6F0886-15CA-1121-87AF-3098AFC0D0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FAE09E-181E-528F-9FC6-AAD63BCD5840}"/>
              </a:ext>
            </a:extLst>
          </p:cNvPr>
          <p:cNvSpPr>
            <a:spLocks noGrp="1"/>
          </p:cNvSpPr>
          <p:nvPr>
            <p:ph type="title"/>
          </p:nvPr>
        </p:nvSpPr>
        <p:spPr>
          <a:xfrm>
            <a:off x="838200" y="266219"/>
            <a:ext cx="10389243" cy="831061"/>
          </a:xfrm>
        </p:spPr>
        <p:txBody>
          <a:bodyPr anchor="ctr">
            <a:normAutofit/>
          </a:bodyPr>
          <a:lstStyle/>
          <a:p>
            <a:r>
              <a:rPr lang="en-US" dirty="0"/>
              <a:t>The Phases of Agile/Scrum</a:t>
            </a:r>
          </a:p>
        </p:txBody>
      </p:sp>
      <p:sp>
        <p:nvSpPr>
          <p:cNvPr id="3" name="Content Placeholder 2">
            <a:extLst>
              <a:ext uri="{FF2B5EF4-FFF2-40B4-BE49-F238E27FC236}">
                <a16:creationId xmlns:a16="http://schemas.microsoft.com/office/drawing/2014/main" id="{09D2BBA3-E161-B006-3A93-122384551E12}"/>
              </a:ext>
            </a:extLst>
          </p:cNvPr>
          <p:cNvSpPr>
            <a:spLocks noGrp="1"/>
          </p:cNvSpPr>
          <p:nvPr>
            <p:ph sz="half" idx="1"/>
          </p:nvPr>
        </p:nvSpPr>
        <p:spPr>
          <a:xfrm>
            <a:off x="154745" y="914400"/>
            <a:ext cx="11915335" cy="5162605"/>
          </a:xfrm>
        </p:spPr>
        <p:txBody>
          <a:bodyPr>
            <a:normAutofit/>
          </a:bodyPr>
          <a:lstStyle/>
          <a:p>
            <a:r>
              <a:rPr lang="en-US" sz="2000" dirty="0"/>
              <a:t>6. Deployment and Sprint Review:</a:t>
            </a:r>
          </a:p>
          <a:p>
            <a:pPr marL="571500" lvl="1" indent="-342900">
              <a:buFont typeface="Arial" panose="020B0604020202020204" pitchFamily="34" charset="0"/>
              <a:buChar char="•"/>
            </a:pPr>
            <a:r>
              <a:rPr lang="en-US" sz="2000" dirty="0"/>
              <a:t>Releasing the software to the stakeholders so that they may see how the software works by the end of the sprint</a:t>
            </a:r>
          </a:p>
          <a:p>
            <a:pPr marL="571500" lvl="1" indent="-342900">
              <a:buFont typeface="Arial" panose="020B0604020202020204" pitchFamily="34" charset="0"/>
              <a:buChar char="•"/>
            </a:pPr>
            <a:r>
              <a:rPr lang="en-US" sz="2000" dirty="0"/>
              <a:t>This the perfect opportunity to receive feedback from stakeholders to see what they think of the product</a:t>
            </a:r>
          </a:p>
          <a:p>
            <a:pPr marL="571500" lvl="1" indent="-342900">
              <a:buFont typeface="Arial" panose="020B0604020202020204" pitchFamily="34" charset="0"/>
              <a:buChar char="•"/>
            </a:pPr>
            <a:r>
              <a:rPr lang="en-US" sz="2000" dirty="0"/>
              <a:t>Potential for improvement from the feedback that is received</a:t>
            </a:r>
          </a:p>
          <a:p>
            <a:r>
              <a:rPr lang="en-US" sz="2000" dirty="0"/>
              <a:t>7. Sprint Retrospective:</a:t>
            </a:r>
          </a:p>
          <a:p>
            <a:pPr marL="571500" lvl="1" indent="-342900">
              <a:buFont typeface="Arial" panose="020B0604020202020204" pitchFamily="34" charset="0"/>
              <a:buChar char="•"/>
            </a:pPr>
            <a:r>
              <a:rPr lang="en-US" sz="2000" dirty="0"/>
              <a:t>The team will reflect on their work, and on the feedback they have received</a:t>
            </a:r>
          </a:p>
          <a:p>
            <a:pPr marL="571500" lvl="1" indent="-342900">
              <a:buFont typeface="Arial" panose="020B0604020202020204" pitchFamily="34" charset="0"/>
              <a:buChar char="•"/>
            </a:pPr>
            <a:r>
              <a:rPr lang="en-US" sz="2000" dirty="0"/>
              <a:t>Discuss what went wrong, what went well, and how to improve</a:t>
            </a:r>
          </a:p>
          <a:p>
            <a:endParaRPr lang="en-US" sz="2000" dirty="0"/>
          </a:p>
        </p:txBody>
      </p:sp>
    </p:spTree>
    <p:extLst>
      <p:ext uri="{BB962C8B-B14F-4D97-AF65-F5344CB8AC3E}">
        <p14:creationId xmlns:p14="http://schemas.microsoft.com/office/powerpoint/2010/main" val="1532193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C268AE-955D-323C-D678-7CEE8BD494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8C7647-31C7-968A-7238-0D7DD3C0CC8B}"/>
              </a:ext>
            </a:extLst>
          </p:cNvPr>
          <p:cNvSpPr>
            <a:spLocks noGrp="1"/>
          </p:cNvSpPr>
          <p:nvPr>
            <p:ph type="title"/>
          </p:nvPr>
        </p:nvSpPr>
        <p:spPr>
          <a:xfrm>
            <a:off x="838200" y="266219"/>
            <a:ext cx="10389243" cy="831061"/>
          </a:xfrm>
        </p:spPr>
        <p:txBody>
          <a:bodyPr anchor="ctr">
            <a:normAutofit/>
          </a:bodyPr>
          <a:lstStyle/>
          <a:p>
            <a:r>
              <a:rPr lang="en-US" dirty="0"/>
              <a:t>The Waterfall Model</a:t>
            </a:r>
          </a:p>
        </p:txBody>
      </p:sp>
      <p:sp>
        <p:nvSpPr>
          <p:cNvPr id="3" name="Content Placeholder 2">
            <a:extLst>
              <a:ext uri="{FF2B5EF4-FFF2-40B4-BE49-F238E27FC236}">
                <a16:creationId xmlns:a16="http://schemas.microsoft.com/office/drawing/2014/main" id="{3E7677DE-8884-07BA-627D-52861E19E110}"/>
              </a:ext>
            </a:extLst>
          </p:cNvPr>
          <p:cNvSpPr>
            <a:spLocks noGrp="1"/>
          </p:cNvSpPr>
          <p:nvPr>
            <p:ph sz="half" idx="1"/>
          </p:nvPr>
        </p:nvSpPr>
        <p:spPr>
          <a:xfrm>
            <a:off x="154745" y="914400"/>
            <a:ext cx="11915335" cy="5162605"/>
          </a:xfrm>
        </p:spPr>
        <p:txBody>
          <a:bodyPr>
            <a:normAutofit/>
          </a:bodyPr>
          <a:lstStyle/>
          <a:p>
            <a:pPr marL="342900" indent="-342900">
              <a:buFont typeface="Arial" panose="020B0604020202020204" pitchFamily="34" charset="0"/>
              <a:buChar char="•"/>
            </a:pPr>
            <a:r>
              <a:rPr lang="en-US" sz="2000" dirty="0"/>
              <a:t>Attempts to define all the requirements and everything necessary to deploy the project perfectly right from the beginning, before the project even starts</a:t>
            </a:r>
          </a:p>
          <a:p>
            <a:pPr marL="342900" indent="-342900">
              <a:buFont typeface="Arial" panose="020B0604020202020204" pitchFamily="34" charset="0"/>
              <a:buChar char="•"/>
            </a:pPr>
            <a:r>
              <a:rPr lang="en-US" sz="2000" dirty="0"/>
              <a:t>Throughout the lifecycle, there is little opportunity to change and improve things because everything was predetermined and set beforehand</a:t>
            </a:r>
          </a:p>
          <a:p>
            <a:pPr marL="342900" indent="-342900">
              <a:buFont typeface="Arial" panose="020B0604020202020204" pitchFamily="34" charset="0"/>
              <a:buChar char="•"/>
            </a:pPr>
            <a:r>
              <a:rPr lang="en-US" sz="2000" dirty="0"/>
              <a:t>Any changes or issues will cause the entire project to crumble</a:t>
            </a:r>
          </a:p>
          <a:p>
            <a:pPr marL="342900" indent="-342900">
              <a:buFont typeface="Arial" panose="020B0604020202020204" pitchFamily="34" charset="0"/>
              <a:buChar char="•"/>
            </a:pPr>
            <a:r>
              <a:rPr lang="en-US" sz="2000" dirty="0"/>
              <a:t>Communication with the stakeholders is limited once the project begins</a:t>
            </a:r>
          </a:p>
          <a:p>
            <a:pPr marL="342900" indent="-342900">
              <a:buFont typeface="Arial" panose="020B0604020202020204" pitchFamily="34" charset="0"/>
              <a:buChar char="•"/>
            </a:pPr>
            <a:r>
              <a:rPr lang="en-US" sz="2000" dirty="0"/>
              <a:t>Testing occurs at the end of the lifecycle, making it so that massive bugs and issues are only found at the end</a:t>
            </a:r>
          </a:p>
          <a:p>
            <a:pPr marL="1028700" lvl="2" indent="-342900">
              <a:buFont typeface="Arial" panose="020B0604020202020204" pitchFamily="34" charset="0"/>
              <a:buChar char="•"/>
            </a:pPr>
            <a:r>
              <a:rPr lang="en-US" sz="2000" dirty="0"/>
              <a:t>Creates a lot of backtracking, and extra spending</a:t>
            </a:r>
          </a:p>
          <a:p>
            <a:pPr marL="342900" indent="-342900">
              <a:buFont typeface="Arial" panose="020B0604020202020204" pitchFamily="34" charset="0"/>
              <a:buChar char="•"/>
            </a:pPr>
            <a:r>
              <a:rPr lang="en-US" sz="2000" dirty="0"/>
              <a:t>The team is heavily guided by the project manager, doing what the project manager wants</a:t>
            </a:r>
          </a:p>
          <a:p>
            <a:pPr marL="342900" indent="-342900">
              <a:buFont typeface="Arial" panose="020B0604020202020204" pitchFamily="34" charset="0"/>
              <a:buChar char="•"/>
            </a:pPr>
            <a:r>
              <a:rPr lang="en-US" sz="2000" dirty="0"/>
              <a:t>The process is heavily documented</a:t>
            </a:r>
          </a:p>
        </p:txBody>
      </p:sp>
    </p:spTree>
    <p:extLst>
      <p:ext uri="{BB962C8B-B14F-4D97-AF65-F5344CB8AC3E}">
        <p14:creationId xmlns:p14="http://schemas.microsoft.com/office/powerpoint/2010/main" val="330811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E98A21-5C24-87BF-3F6E-17F9E3D9D7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98C819-0D7D-94A3-4BB8-7A8E918448C2}"/>
              </a:ext>
            </a:extLst>
          </p:cNvPr>
          <p:cNvSpPr>
            <a:spLocks noGrp="1"/>
          </p:cNvSpPr>
          <p:nvPr>
            <p:ph type="title"/>
          </p:nvPr>
        </p:nvSpPr>
        <p:spPr>
          <a:xfrm>
            <a:off x="838200" y="266219"/>
            <a:ext cx="10389243" cy="648181"/>
          </a:xfrm>
        </p:spPr>
        <p:txBody>
          <a:bodyPr anchor="ctr">
            <a:normAutofit/>
          </a:bodyPr>
          <a:lstStyle/>
          <a:p>
            <a:r>
              <a:rPr lang="en-US" dirty="0"/>
              <a:t>The Waterfall Model vs Agile Approach</a:t>
            </a:r>
          </a:p>
        </p:txBody>
      </p:sp>
      <p:sp>
        <p:nvSpPr>
          <p:cNvPr id="3" name="Content Placeholder 2">
            <a:extLst>
              <a:ext uri="{FF2B5EF4-FFF2-40B4-BE49-F238E27FC236}">
                <a16:creationId xmlns:a16="http://schemas.microsoft.com/office/drawing/2014/main" id="{8AF67496-0544-9C15-A6DF-6FE688451FA1}"/>
              </a:ext>
            </a:extLst>
          </p:cNvPr>
          <p:cNvSpPr>
            <a:spLocks noGrp="1"/>
          </p:cNvSpPr>
          <p:nvPr>
            <p:ph sz="half" idx="1"/>
          </p:nvPr>
        </p:nvSpPr>
        <p:spPr>
          <a:xfrm>
            <a:off x="1" y="764276"/>
            <a:ext cx="12070080" cy="6093724"/>
          </a:xfrm>
        </p:spPr>
        <p:txBody>
          <a:bodyPr>
            <a:normAutofit/>
          </a:bodyPr>
          <a:lstStyle/>
          <a:p>
            <a:r>
              <a:rPr lang="en-US" sz="2000" dirty="0"/>
              <a:t>In the waterfall approach, it can work with certain projects and situations, but it leaves little room for adapting to necessary and evolving changes as the project itself evolves from start to finish:</a:t>
            </a:r>
          </a:p>
          <a:p>
            <a:pPr marL="342900" indent="-342900">
              <a:buFont typeface="Arial" panose="020B0604020202020204" pitchFamily="34" charset="0"/>
              <a:buChar char="•"/>
            </a:pPr>
            <a:r>
              <a:rPr lang="en-US" sz="2000" dirty="0"/>
              <a:t>In the waterfall approach, stakeholders are left in the dark for the most part, only really seeing the product until the end when “transparency is a major quality… the work in progress must be visible to the developers as well as to the clients” (Aftab, 2023)</a:t>
            </a:r>
          </a:p>
          <a:p>
            <a:pPr marL="1028700" lvl="2" indent="-342900">
              <a:buFont typeface="Arial" panose="020B0604020202020204" pitchFamily="34" charset="0"/>
              <a:buChar char="•"/>
            </a:pPr>
            <a:r>
              <a:rPr lang="en-US" sz="2000" dirty="0"/>
              <a:t>In the agile approach, stakeholders are heavily included throughout the development of the product</a:t>
            </a:r>
          </a:p>
          <a:p>
            <a:pPr marL="342900" indent="-342900">
              <a:buFont typeface="Arial" panose="020B0604020202020204" pitchFamily="34" charset="0"/>
              <a:buChar char="•"/>
            </a:pPr>
            <a:r>
              <a:rPr lang="en-US" sz="2000" dirty="0"/>
              <a:t>In the waterfall approach, the lifecycle of the project is predetermined, leaving little room and expenses for change</a:t>
            </a:r>
          </a:p>
          <a:p>
            <a:pPr marL="1028700" lvl="2" indent="-342900">
              <a:buFont typeface="Arial" panose="020B0604020202020204" pitchFamily="34" charset="0"/>
              <a:buChar char="•"/>
            </a:pPr>
            <a:r>
              <a:rPr lang="en-US" sz="2000" dirty="0"/>
              <a:t>In the agile approach, the development is taken little by little in the form of sprints. Each sprint can make the project evolve into something better</a:t>
            </a:r>
          </a:p>
          <a:p>
            <a:pPr marL="342900" indent="-342900">
              <a:buFont typeface="Arial" panose="020B0604020202020204" pitchFamily="34" charset="0"/>
              <a:buChar char="•"/>
            </a:pPr>
            <a:r>
              <a:rPr lang="en-US" sz="2000" dirty="0"/>
              <a:t>In the waterfall approach, the development team is guided heavily by the product owner, leaving little room to complete the tasks that they have in their own way which can decrease efficiency and morality</a:t>
            </a:r>
          </a:p>
          <a:p>
            <a:pPr marL="1028700" lvl="2" indent="-342900">
              <a:buFont typeface="Arial" panose="020B0604020202020204" pitchFamily="34" charset="0"/>
              <a:buChar char="•"/>
            </a:pPr>
            <a:r>
              <a:rPr lang="en-US" sz="2000" dirty="0"/>
              <a:t>In the agile approach, the product owner is more of a guiding figure that allows the development team to complete their tasks in the most efficient and productive way possible. The team is empowered to do what they need</a:t>
            </a:r>
          </a:p>
          <a:p>
            <a:pPr marL="342900" indent="-342900">
              <a:buFont typeface="Arial" panose="020B0604020202020204" pitchFamily="34" charset="0"/>
              <a:buChar char="•"/>
            </a:pPr>
            <a:endParaRPr lang="en-US" sz="2000" dirty="0"/>
          </a:p>
        </p:txBody>
      </p:sp>
    </p:spTree>
    <p:extLst>
      <p:ext uri="{BB962C8B-B14F-4D97-AF65-F5344CB8AC3E}">
        <p14:creationId xmlns:p14="http://schemas.microsoft.com/office/powerpoint/2010/main" val="28747209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86E35A-9455-0CC0-077C-1251EC676F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C96C07-21B0-A43A-8564-73147828DC60}"/>
              </a:ext>
            </a:extLst>
          </p:cNvPr>
          <p:cNvSpPr>
            <a:spLocks noGrp="1"/>
          </p:cNvSpPr>
          <p:nvPr>
            <p:ph type="title"/>
          </p:nvPr>
        </p:nvSpPr>
        <p:spPr>
          <a:xfrm>
            <a:off x="838200" y="266219"/>
            <a:ext cx="10389243" cy="648181"/>
          </a:xfrm>
        </p:spPr>
        <p:txBody>
          <a:bodyPr anchor="ctr">
            <a:normAutofit/>
          </a:bodyPr>
          <a:lstStyle/>
          <a:p>
            <a:r>
              <a:rPr lang="en-US" dirty="0"/>
              <a:t>The Waterfall Model vs Agile Approach</a:t>
            </a:r>
          </a:p>
        </p:txBody>
      </p:sp>
      <p:sp>
        <p:nvSpPr>
          <p:cNvPr id="3" name="Content Placeholder 2">
            <a:extLst>
              <a:ext uri="{FF2B5EF4-FFF2-40B4-BE49-F238E27FC236}">
                <a16:creationId xmlns:a16="http://schemas.microsoft.com/office/drawing/2014/main" id="{65090235-8BF6-CC56-6663-D2733B2661C4}"/>
              </a:ext>
            </a:extLst>
          </p:cNvPr>
          <p:cNvSpPr>
            <a:spLocks noGrp="1"/>
          </p:cNvSpPr>
          <p:nvPr>
            <p:ph sz="half" idx="1"/>
          </p:nvPr>
        </p:nvSpPr>
        <p:spPr>
          <a:xfrm>
            <a:off x="1" y="764276"/>
            <a:ext cx="12070080" cy="6093724"/>
          </a:xfrm>
        </p:spPr>
        <p:txBody>
          <a:bodyPr>
            <a:normAutofit fontScale="92500"/>
          </a:bodyPr>
          <a:lstStyle/>
          <a:p>
            <a:r>
              <a:rPr lang="en-US" sz="2000" dirty="0"/>
              <a:t>In the waterfall approach, it can work with certain projects and situations, but it leaves little room for adapting to necessary and evolving changes as the project itself evolves from start to finish:</a:t>
            </a:r>
          </a:p>
          <a:p>
            <a:pPr marL="342900" indent="-342900">
              <a:buFont typeface="Arial" panose="020B0604020202020204" pitchFamily="34" charset="0"/>
              <a:buChar char="•"/>
            </a:pPr>
            <a:r>
              <a:rPr lang="en-US" sz="2000" dirty="0"/>
              <a:t>In the waterfall approach, the development team is guided heavily by the product owner, leaving little room to complete the tasks that they have in their own way which can decrease efficiency and morality</a:t>
            </a:r>
          </a:p>
          <a:p>
            <a:pPr marL="1028700" lvl="2" indent="-342900">
              <a:buFont typeface="Arial" panose="020B0604020202020204" pitchFamily="34" charset="0"/>
              <a:buChar char="•"/>
            </a:pPr>
            <a:r>
              <a:rPr lang="en-US" sz="2000" dirty="0"/>
              <a:t>In the agile approach, the product owner is more of a guiding figure that allows the development team to complete their tasks in the most efficient and productive way possible. The team is empowered to do what they need</a:t>
            </a:r>
          </a:p>
          <a:p>
            <a:pPr marL="342900" indent="-342900">
              <a:buFont typeface="Arial" panose="020B0604020202020204" pitchFamily="34" charset="0"/>
              <a:buChar char="•"/>
            </a:pPr>
            <a:r>
              <a:rPr lang="en-US" sz="2000" dirty="0"/>
              <a:t>In the waterfall approach, the process is heavily documented, wasting time and efforts on things that can potentially change</a:t>
            </a:r>
          </a:p>
          <a:p>
            <a:pPr marL="1028700" lvl="2" indent="-342900">
              <a:buFont typeface="Arial" panose="020B0604020202020204" pitchFamily="34" charset="0"/>
              <a:buChar char="•"/>
            </a:pPr>
            <a:r>
              <a:rPr lang="en-US" sz="2000" dirty="0"/>
              <a:t>in the agile approach, documentation is limited, and the user of stories are far more prominent and efficient</a:t>
            </a:r>
          </a:p>
          <a:p>
            <a:pPr marL="342900" indent="-342900">
              <a:buFont typeface="Arial" panose="020B0604020202020204" pitchFamily="34" charset="0"/>
              <a:buChar char="•"/>
            </a:pPr>
            <a:r>
              <a:rPr lang="en-US" sz="2000" dirty="0"/>
              <a:t>In the waterfall approach, issues are discovered late into the project as the project is progressing into the ending stages. This can lead to massive backtracking and can be costly because it can result “in flawed launch and considerable… uproar, leading to expensive and time-consuming repairs and improvements” (Rodriguez, 2023)</a:t>
            </a:r>
          </a:p>
          <a:p>
            <a:pPr marL="1028700" lvl="2" indent="-342900">
              <a:buFont typeface="Arial" panose="020B0604020202020204" pitchFamily="34" charset="0"/>
              <a:buChar char="•"/>
            </a:pPr>
            <a:r>
              <a:rPr lang="en-US" sz="2000" dirty="0"/>
              <a:t>In the agile approach, tests are done frequently, allowing bugs and other issues to be caught early in the project’s lifecycle</a:t>
            </a:r>
          </a:p>
          <a:p>
            <a:pPr marL="342900" indent="-342900">
              <a:buFont typeface="Arial" panose="020B0604020202020204" pitchFamily="34" charset="0"/>
              <a:buChar char="•"/>
            </a:pPr>
            <a:endParaRPr lang="en-US" sz="2000" dirty="0"/>
          </a:p>
        </p:txBody>
      </p:sp>
    </p:spTree>
    <p:extLst>
      <p:ext uri="{BB962C8B-B14F-4D97-AF65-F5344CB8AC3E}">
        <p14:creationId xmlns:p14="http://schemas.microsoft.com/office/powerpoint/2010/main" val="1761422704"/>
      </p:ext>
    </p:extLst>
  </p:cSld>
  <p:clrMapOvr>
    <a:masterClrMapping/>
  </p:clrMapOvr>
</p:sld>
</file>

<file path=ppt/theme/theme1.xml><?xml version="1.0" encoding="utf-8"?>
<a:theme xmlns:a="http://schemas.openxmlformats.org/drawingml/2006/main" name="Custom">
  <a:themeElements>
    <a:clrScheme name="TM10081922">
      <a:dk1>
        <a:srgbClr val="000000"/>
      </a:dk1>
      <a:lt1>
        <a:srgbClr val="FFFFFF"/>
      </a:lt1>
      <a:dk2>
        <a:srgbClr val="435369"/>
      </a:dk2>
      <a:lt2>
        <a:srgbClr val="E7E5E5"/>
      </a:lt2>
      <a:accent1>
        <a:srgbClr val="F2E5D8"/>
      </a:accent1>
      <a:accent2>
        <a:srgbClr val="8C3A27"/>
      </a:accent2>
      <a:accent3>
        <a:srgbClr val="F0C8BC"/>
      </a:accent3>
      <a:accent4>
        <a:srgbClr val="D9A390"/>
      </a:accent4>
      <a:accent5>
        <a:srgbClr val="FFF6F4"/>
      </a:accent5>
      <a:accent6>
        <a:srgbClr val="183F1E"/>
      </a:accent6>
      <a:hlink>
        <a:srgbClr val="467886"/>
      </a:hlink>
      <a:folHlink>
        <a:srgbClr val="96607D"/>
      </a:folHlink>
    </a:clrScheme>
    <a:fontScheme name="Custom 100">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10081922_Win32_SL_V4" id="{CCBED28E-3218-45D8-920F-A2D91CCE8680}" vid="{A1C6549C-A185-4AC8-97B3-DFFFA73555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49358-775F-4CF9-9AE6-33A7901637E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B2D96AF-4C9E-4DD0-A165-CD22BB87D090}">
  <ds:schemaRefs>
    <ds:schemaRef ds:uri="http://schemas.microsoft.com/sharepoint/v3/contenttype/forms"/>
  </ds:schemaRefs>
</ds:datastoreItem>
</file>

<file path=customXml/itemProps3.xml><?xml version="1.0" encoding="utf-8"?>
<ds:datastoreItem xmlns:ds="http://schemas.openxmlformats.org/officeDocument/2006/customXml" ds:itemID="{FAF1DBB7-4BA2-49E3-BEC8-A38406CA5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{04ED1CD6-DFE2-44F2-8DDD-54EF269DD7A3}tf10081922_win32</Template>
  <TotalTime>112</TotalTime>
  <Words>1415</Words>
  <Application>Microsoft Office PowerPoint</Application>
  <PresentationFormat>Widescreen</PresentationFormat>
  <Paragraphs>81</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Arial</vt:lpstr>
      <vt:lpstr>Calibri</vt:lpstr>
      <vt:lpstr>Quire Sans Pro Light</vt:lpstr>
      <vt:lpstr>Tisa Offc Serif Pro</vt:lpstr>
      <vt:lpstr>Custom</vt:lpstr>
      <vt:lpstr>The Scrum-Agile Approach</vt:lpstr>
      <vt:lpstr>The Key Roles</vt:lpstr>
      <vt:lpstr>The Key Roles</vt:lpstr>
      <vt:lpstr>The Phases of Agile/Scrum</vt:lpstr>
      <vt:lpstr>The Phases of Agile/Scrum</vt:lpstr>
      <vt:lpstr>The Phases of Agile/Scrum</vt:lpstr>
      <vt:lpstr>The Waterfall Model</vt:lpstr>
      <vt:lpstr>The Waterfall Model vs Agile Approach</vt:lpstr>
      <vt:lpstr>The Waterfall Model vs Agile Approach</vt:lpstr>
      <vt:lpstr>Conclusion</vt:lpstr>
      <vt:lpstr>Citations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Christopher Diaz</dc:creator>
  <cp:lastModifiedBy>Christopher Diaz</cp:lastModifiedBy>
  <cp:revision>2</cp:revision>
  <dcterms:created xsi:type="dcterms:W3CDTF">2025-02-18T20:56:00Z</dcterms:created>
  <dcterms:modified xsi:type="dcterms:W3CDTF">2025-02-18T22:48:53Z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